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66FF"/>
    <a:srgbClr val="AB0043"/>
    <a:srgbClr val="FFCCFF"/>
    <a:srgbClr val="5A2781"/>
  </p:clrMru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7" autoAdjust="0"/>
    <p:restoredTop sz="94711" autoAdjust="0"/>
  </p:normalViewPr>
  <p:slideViewPr>
    <p:cSldViewPr>
      <p:cViewPr>
        <p:scale>
          <a:sx n="74" d="100"/>
          <a:sy n="74" d="100"/>
        </p:scale>
        <p:origin x="-2784" y="-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26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310264F-20AA-490F-8DAC-DBED3EE8665D}" type="datetimeFigureOut">
              <a:rPr lang="ru-RU"/>
              <a:pPr>
                <a:defRPr/>
              </a:pPr>
              <a:t>23.01.2016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A240822-DDAC-4002-B2BF-F456CA4A3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E7800-CC7D-401D-B6F4-02E3999809D8}" type="datetimeFigureOut">
              <a:rPr lang="ru-RU"/>
              <a:pPr>
                <a:defRPr/>
              </a:pPr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41CBE-22FC-4AAF-8BE0-7D080B4A6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ECB76-92E2-4BEB-9D02-8D140439632A}" type="datetimeFigureOut">
              <a:rPr lang="ru-RU"/>
              <a:pPr>
                <a:defRPr/>
              </a:pPr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35E2E-00B5-4022-ADD0-6A243C0198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76AC6-CF06-4FCF-B5CA-8E839414EBC0}" type="datetimeFigureOut">
              <a:rPr lang="ru-RU"/>
              <a:pPr>
                <a:defRPr/>
              </a:pPr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83173-6444-4D2F-8254-2F9555345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D458E-E1F5-440C-8E71-448691A4696C}" type="datetimeFigureOut">
              <a:rPr lang="ru-RU"/>
              <a:pPr>
                <a:defRPr/>
              </a:pPr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DFB1A-145F-406C-9E4F-6B0724E103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42A39-6B09-4C59-B5EB-76316BD3E3A5}" type="datetimeFigureOut">
              <a:rPr lang="ru-RU"/>
              <a:pPr>
                <a:defRPr/>
              </a:pPr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FFC65-80A4-499B-BC67-95BAB089F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07C07-0215-4023-9B5C-D2E1064C538A}" type="datetimeFigureOut">
              <a:rPr lang="ru-RU"/>
              <a:pPr>
                <a:defRPr/>
              </a:pPr>
              <a:t>23.01.2016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6479C-70DE-4815-B42B-CA66AA3BF7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A018A-D2EF-4F1A-A6F8-833D3FFD44CE}" type="datetimeFigureOut">
              <a:rPr lang="ru-RU"/>
              <a:pPr>
                <a:defRPr/>
              </a:pPr>
              <a:t>23.01.2016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8D810-08F0-413A-8D45-432E3268C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B6E53-8321-46B8-AA61-35A7FCE974F6}" type="datetimeFigureOut">
              <a:rPr lang="ru-RU"/>
              <a:pPr>
                <a:defRPr/>
              </a:pPr>
              <a:t>23.01.2016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C5DD2-989C-4493-8818-4777AF53F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29A08-0AB9-4F78-B961-B51E21A5939C}" type="datetimeFigureOut">
              <a:rPr lang="ru-RU"/>
              <a:pPr>
                <a:defRPr/>
              </a:pPr>
              <a:t>23.01.2016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86EE4-EF75-4D52-8C9E-E713CEAF5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4E348-263F-4A11-9805-24A744681FD0}" type="datetimeFigureOut">
              <a:rPr lang="ru-RU"/>
              <a:pPr>
                <a:defRPr/>
              </a:pPr>
              <a:t>23.01.2016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442D4-80EF-44C9-97B0-1FD17F247D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04684-FFB3-4764-A68C-7B0538C0AAAA}" type="datetimeFigureOut">
              <a:rPr lang="ru-RU"/>
              <a:pPr>
                <a:defRPr/>
              </a:pPr>
              <a:t>23.01.2016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04C03-C70A-4EC5-8227-D22ED50A77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88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F8BA55-AB30-49EF-9863-5EFD10928E72}" type="datetimeFigureOut">
              <a:rPr lang="ru-RU"/>
              <a:pPr>
                <a:defRPr/>
              </a:pPr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4415BF-A3A7-40D1-AFAD-83D4C2791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6"/>
          <p:cNvSpPr txBox="1">
            <a:spLocks noChangeArrowheads="1"/>
          </p:cNvSpPr>
          <p:nvPr/>
        </p:nvSpPr>
        <p:spPr bwMode="auto">
          <a:xfrm rot="-614820">
            <a:off x="-396875" y="333375"/>
            <a:ext cx="580231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 i="1">
              <a:solidFill>
                <a:srgbClr val="C00000"/>
              </a:solidFill>
              <a:latin typeface="Algerian" pitchFamily="82" charset="0"/>
            </a:endParaRPr>
          </a:p>
          <a:p>
            <a:pPr algn="ctr"/>
            <a:r>
              <a:rPr lang="ru-RU" sz="4000" b="1" i="1">
                <a:solidFill>
                  <a:schemeClr val="accent2"/>
                </a:solidFill>
                <a:latin typeface="Algerian" pitchFamily="82" charset="0"/>
              </a:rPr>
              <a:t>Воспитатель </a:t>
            </a:r>
          </a:p>
          <a:p>
            <a:pPr algn="ctr"/>
            <a:r>
              <a:rPr lang="ru-RU" sz="4000" b="1" i="1">
                <a:solidFill>
                  <a:schemeClr val="accent2"/>
                </a:solidFill>
                <a:latin typeface="Algerian" pitchFamily="82" charset="0"/>
              </a:rPr>
              <a:t>МБДОУ д/с  «Чебурашка» </a:t>
            </a:r>
          </a:p>
          <a:p>
            <a:pPr algn="ctr"/>
            <a:r>
              <a:rPr lang="ru-RU" sz="4000" b="1" i="1">
                <a:solidFill>
                  <a:srgbClr val="C00000"/>
                </a:solidFill>
                <a:latin typeface="Algerian" pitchFamily="82" charset="0"/>
              </a:rPr>
              <a:t>Алексютина </a:t>
            </a:r>
            <a:endParaRPr lang="ru-RU" sz="4000" b="1" i="1">
              <a:solidFill>
                <a:srgbClr val="C00000"/>
              </a:solidFill>
            </a:endParaRPr>
          </a:p>
          <a:p>
            <a:pPr algn="ctr"/>
            <a:r>
              <a:rPr lang="ru-RU" sz="4000" b="1" i="1">
                <a:solidFill>
                  <a:srgbClr val="C00000"/>
                </a:solidFill>
                <a:latin typeface="Algerian" pitchFamily="82" charset="0"/>
              </a:rPr>
              <a:t>Ольга Викторовна </a:t>
            </a:r>
          </a:p>
          <a:p>
            <a:pPr algn="ctr"/>
            <a:r>
              <a:rPr lang="ru-RU" sz="4000" b="1" i="1">
                <a:solidFill>
                  <a:schemeClr val="accent2"/>
                </a:solidFill>
                <a:latin typeface="Algerian" pitchFamily="82" charset="0"/>
              </a:rPr>
              <a:t>Пгт Нижнегорский</a:t>
            </a:r>
          </a:p>
          <a:p>
            <a:r>
              <a:rPr lang="ru-RU" sz="4000" b="1" i="1">
                <a:solidFill>
                  <a:schemeClr val="accent2"/>
                </a:solidFill>
                <a:latin typeface="Algerian" pitchFamily="82" charset="0"/>
              </a:rPr>
              <a:t>          2015 г.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404813"/>
            <a:ext cx="8218487" cy="57213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mtClean="0"/>
              <a:t>Дальнейший этап – это облепливание тестом различных объемных форм – бутылочек, баночек из – под сока и детского питания и другой бросовый материал. А затем украшение этих предметов.</a:t>
            </a:r>
          </a:p>
        </p:txBody>
      </p:sp>
      <p:pic>
        <p:nvPicPr>
          <p:cNvPr id="2050" name="Picture 2" descr="C:\Users\Tash\Desktop\dsc070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575050"/>
            <a:ext cx="44386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Tash\Desktop\dsc071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2950" y="2924175"/>
            <a:ext cx="44481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Tash\Desktop\dsc072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3136900"/>
            <a:ext cx="3240088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404813"/>
            <a:ext cx="8147050" cy="57213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mtClean="0"/>
              <a:t>Что бы вызвать интерес у детей к изготовлению поделки, на каждом занятии обыгрывается какой – либо сюжет. Так, например,  предлагаю детям вылепить угощение на праздник для Мишки – вкусное печенье и конфеты, а затем Мишка с друзьями приходит в гости и «пьет» чай с печеньями. А на следующее занятие к детям приходит письмо от ежика, где он просит помочь ему найти друзей. И дети довольны – ведь это они помогли зверушкам!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49275"/>
            <a:ext cx="4406900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2708275"/>
            <a:ext cx="4259263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1196975"/>
            <a:ext cx="514985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260350"/>
            <a:ext cx="4608513" cy="586581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2500" smtClean="0"/>
              <a:t>В процессе обыгрывания сюжета и выполнения практической деятельности с тестом я веду разговор с детьми. Такая игровая организация деятельности детей стимулирует их речевую активность, вызывает речевое подражание. Можно сказать, что занятия тестопластикой – это особая ситуация, которая стимулирует развитие коммуникативной функции речи, способствует расширению активного и пассивного словаря детей.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61925"/>
            <a:ext cx="418941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1804988"/>
            <a:ext cx="3997325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3775" y="3500438"/>
            <a:ext cx="4213225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333375"/>
            <a:ext cx="8291512" cy="57927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mtClean="0"/>
              <a:t>Планируя работу с детьми тему для лепки необходимо подбирать с учетом сезона и календарных праздников, то что детям близко и дорого. Например: «Овощи - фрукты», «Дед мороз», «Елочные игрушки», «Собачка», «Яблоня» и т.д.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284538"/>
            <a:ext cx="24479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3317875"/>
            <a:ext cx="4398963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333375"/>
            <a:ext cx="8291512" cy="57927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mtClean="0"/>
              <a:t>Давно известно, что АРТ терапия – прекрасное средство для развития личности ребенка. То, что создает человек своими собственными руками – это ценное приобретение личности, выражение  своей индивидуальности, удивительная возможность творить мир, открывая новые горизонты.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429000"/>
            <a:ext cx="3030538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3711575"/>
            <a:ext cx="3627437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4292600"/>
            <a:ext cx="3106737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24563" y="3608388"/>
            <a:ext cx="2532062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550" y="3300413"/>
            <a:ext cx="2771775" cy="32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52763" y="3711575"/>
            <a:ext cx="3228975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«Творчество – 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это самореализация, удовольствие самовыражения, мощный всплеск фантазии и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эмоций».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Согласно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ФГОС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– художественно – эстетическое направление является одним из приоритетных.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marL="0" indent="457200" algn="just" eaLnBrk="1" hangingPunct="1">
              <a:buFont typeface="Arial" charset="0"/>
              <a:buNone/>
              <a:defRPr/>
            </a:pPr>
            <a:r>
              <a:rPr lang="ru-RU" sz="3000" dirty="0">
                <a:solidFill>
                  <a:schemeClr val="accent4">
                    <a:lumMod val="75000"/>
                  </a:schemeClr>
                </a:solidFill>
              </a:rPr>
              <a:t>Исследованиями ученых института  физиологии детей и подростков АПН (М.М. Кольцова. Е.И. </a:t>
            </a:r>
            <a:r>
              <a:rPr lang="ru-RU" sz="3000" dirty="0" err="1">
                <a:solidFill>
                  <a:schemeClr val="accent4">
                    <a:lumMod val="75000"/>
                  </a:schemeClr>
                </a:solidFill>
              </a:rPr>
              <a:t>Исенина</a:t>
            </a:r>
            <a:r>
              <a:rPr lang="ru-RU" sz="3000" dirty="0">
                <a:solidFill>
                  <a:schemeClr val="accent4">
                    <a:lumMod val="75000"/>
                  </a:schemeClr>
                </a:solidFill>
              </a:rPr>
              <a:t>, Л. В. </a:t>
            </a:r>
            <a:r>
              <a:rPr lang="ru-RU" sz="3000" dirty="0" err="1" smtClean="0">
                <a:solidFill>
                  <a:schemeClr val="accent4">
                    <a:lumMod val="75000"/>
                  </a:schemeClr>
                </a:solidFill>
              </a:rPr>
              <a:t>Антакова</a:t>
            </a:r>
            <a:r>
              <a:rPr lang="ru-RU" sz="3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000" dirty="0">
                <a:solidFill>
                  <a:schemeClr val="accent4">
                    <a:lumMod val="75000"/>
                  </a:schemeClr>
                </a:solidFill>
              </a:rPr>
              <a:t>– Фомина) была подтверждена связь интеллектуального развития и пальцевой моторики. Уровень развития речи детей также находится в прямой зависимости  от степени сформированности тонких движений рук. Систематическая тренировка пальцевой моторики является стимулирующей для общего  развития ребенка, особенно для развития речи.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260350"/>
            <a:ext cx="4537075" cy="5761038"/>
          </a:xfrm>
        </p:spPr>
        <p:txBody>
          <a:bodyPr/>
          <a:lstStyle/>
          <a:p>
            <a:pPr marL="0" indent="457200" algn="ctr" eaLnBrk="1" hangingPunct="1">
              <a:buFont typeface="Arial" charset="0"/>
              <a:buNone/>
              <a:defRPr/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Тестопластика вышла в лидеры и по привлекательности деятельности, и по динамике развития с ее помощью ручных умений и коллективных способностей. Не следует забывать и о лечебном эффекте </a:t>
            </a:r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</a:rPr>
              <a:t>тестопластики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: исчезает нервозность, возбуждаемость, концентрируется внимание, улучшается память, повышается обучаемость. 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63513"/>
            <a:ext cx="3108325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2863850"/>
            <a:ext cx="2987675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40150" y="1989138"/>
            <a:ext cx="3629025" cy="27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3463" y="2882900"/>
            <a:ext cx="3030537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620713"/>
            <a:ext cx="8435975" cy="55054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b="1" smtClean="0"/>
              <a:t>Цель: 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smtClean="0"/>
              <a:t>Наличие самостоятельной творческой деятельности ребенка – эта та цель, к которой должны стремиться все педагоги, т.к. творчество это и есть свидетельство  состоявшегося художественного развития ребенка, поскольку  оно возникает по его инициативе, отвечает его интересам и протекает без прямого руководства взрослого.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88913"/>
            <a:ext cx="8229600" cy="586581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b="1" dirty="0" smtClean="0"/>
              <a:t>Задачи: 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ru-RU" dirty="0" smtClean="0"/>
              <a:t>развивать координацию и тактильные ощущения рук;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ru-RU" dirty="0" smtClean="0"/>
              <a:t>приобщить детей к народному искусству;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ru-RU" dirty="0" smtClean="0"/>
              <a:t>развивать фантазию, воображение, самостоятельное мышление;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ru-RU" dirty="0" smtClean="0"/>
              <a:t>воспитывать художественно – эстетический вкус, трудолюбие, аккуратность;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ru-RU" dirty="0" smtClean="0"/>
              <a:t>реализовать духовные, эстетические и творческие способности.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mtClean="0"/>
              <a:t>Мной были проведены пробные занятия, по результатам которых я составила перспективный план, где усвоение материала осуществляется поэтапно, от простого к сложному.</a:t>
            </a:r>
          </a:p>
        </p:txBody>
      </p:sp>
      <p:pic>
        <p:nvPicPr>
          <p:cNvPr id="1026" name="Picture 2" descr="C:\Users\Tash\Desktop\10705_06117a1b870f5d60a842ae9fde0e4f07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082925"/>
            <a:ext cx="3935413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Tash\Desktop\10705_1c432723563c27cee1d94a8743b060d2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2932113"/>
            <a:ext cx="4335462" cy="325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88913"/>
            <a:ext cx="4679950" cy="626427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2500" smtClean="0"/>
              <a:t>На первых занятиях необходимо познакомить детей с тестопластикой как видом народно – прикладного искусства, замесить тесто вместе с детьми, дать возможность детям подействовать с ним: потрогать, помять, понюхать и т.д.. А затем приступать к работе с простыми плоскими формами: украшать их различными способами (отпечатками, наклеиванием и т.д.). Для разнообразия такой работы можно украшать изделия бисером, стразами, пуговицами.</a:t>
            </a:r>
          </a:p>
        </p:txBody>
      </p:sp>
      <p:pic>
        <p:nvPicPr>
          <p:cNvPr id="5122" name="Picture 2" descr="C:\Users\Tash\Desktop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2988" y="47625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Users\Tash\Desktop\-7-1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789363"/>
            <a:ext cx="40195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1773238"/>
            <a:ext cx="36512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813"/>
            <a:ext cx="4186238" cy="57213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2500" smtClean="0"/>
              <a:t>На последующих занятиях учимся лепить объемные формы. Основа формы – неваляшка, т.е. на большой колобок крепиться с помощью зубочистки маленький и уже потом к этой форме добавляется характерные признаки: усики, носик, глазки, хвост. Поле того, как дети освоят  лепку из двух шаров, предложить тему «по замыслу». На этих занятиях  проанализировать степень усвоения материала.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404813"/>
            <a:ext cx="374650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005263"/>
            <a:ext cx="4148138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030005343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TS030005343</Template>
  <TotalTime>440</TotalTime>
  <Words>523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Algerian</vt:lpstr>
      <vt:lpstr>Wingdings</vt:lpstr>
      <vt:lpstr>TS030005343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SamLab.ws</dc:creator>
  <cp:lastModifiedBy>User</cp:lastModifiedBy>
  <cp:revision>53</cp:revision>
  <dcterms:created xsi:type="dcterms:W3CDTF">2011-06-26T09:20:27Z</dcterms:created>
  <dcterms:modified xsi:type="dcterms:W3CDTF">2016-01-23T18:48:47Z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TC030005343</vt:lpwstr>
  </property>
</Properties>
</file>